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61" r:id="rId2"/>
    <p:sldId id="256" r:id="rId3"/>
    <p:sldId id="258" r:id="rId4"/>
    <p:sldId id="257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69"/>
    <p:restoredTop sz="94692"/>
  </p:normalViewPr>
  <p:slideViewPr>
    <p:cSldViewPr snapToGrid="0">
      <p:cViewPr varScale="1">
        <p:scale>
          <a:sx n="197" d="100"/>
          <a:sy n="197" d="100"/>
        </p:scale>
        <p:origin x="20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47EC64-4833-644C-BBAE-CE15CEB43C73}" type="datetimeFigureOut">
              <a:rPr lang="en-US" smtClean="0"/>
              <a:t>2/26/25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70C910-8A65-B640-B5D6-73B845BF1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098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A069B-F4E7-6385-EB45-484E281893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EBCC91-BAF6-0142-DF73-3366256AD2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8B791-988B-D5B0-BB1F-EA7B0D253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13298-D678-694F-AB36-0A8DEAC1CA36}" type="datetime1">
              <a:rPr lang="en-US" smtClean="0"/>
              <a:t>2/26/25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6B4FF-25B3-0312-B01A-49B457970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6B7B4-9165-8860-FDA6-BF1CAD8AC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922D-BB7F-374C-B22B-3274378DE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90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446CB-BF9F-1478-12D2-6F2D398E7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061C23-3CBE-40F4-4B6F-5AD2AE06D7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DF36A-DFF6-8398-5383-9D1D95B68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BF730-DF44-2F40-B285-7FCB95492F56}" type="datetime1">
              <a:rPr lang="en-US" smtClean="0"/>
              <a:t>2/26/25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5F3C5-4138-B145-4AA6-018AE2464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2F9F8-884A-8205-D065-3762B83E4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922D-BB7F-374C-B22B-3274378DE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35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C8FC43-3C62-02F6-B46A-FA3FF7340A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9FB08A-C703-D710-4573-B3F5C7770B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D82A1-6EA4-B3CB-1D13-51DA220B2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9561E-EBE5-774D-A68B-CA707475E647}" type="datetime1">
              <a:rPr lang="en-US" smtClean="0"/>
              <a:t>2/26/25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B7AB0-D0E3-A7FB-E64B-D262D0D65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131CE-3957-189A-5679-728C4A27F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922D-BB7F-374C-B22B-3274378DE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063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23B89-5D26-5FB5-9AE2-B000819B4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E2D86-9CF8-1521-BDD9-BE03A772D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5BD53-5615-51B9-0B02-F8488FAC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15E34-2B8E-3A42-A2F0-2B2F918E0B10}" type="datetime1">
              <a:rPr lang="en-US" smtClean="0"/>
              <a:t>2/26/25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C51C1D-1A6B-6E78-2E4B-5EDEAFB32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15C9A-1EA4-323E-8A4F-725A40DFF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922D-BB7F-374C-B22B-3274378DE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1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36023-E668-C8C5-A28D-A69D85A9D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C7FB47-4FCA-9EC4-5E9D-C48283414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C5675-AC40-C16C-20BD-4F5154E53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7F770-FD0E-AC4E-8900-BD309900A1A9}" type="datetime1">
              <a:rPr lang="en-US" smtClean="0"/>
              <a:t>2/26/25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A0108-EC7B-EF0B-9C64-CC1957D57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7352C0-E8B1-CF14-7941-CB4106854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922D-BB7F-374C-B22B-3274378DE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019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427DC-5EEF-E746-E9DE-57D08304E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84FDE-1583-ACE9-8323-C2E7C0A0EF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5E0485-98C4-C1EF-92BD-7EDE81881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2DF8BF-AE11-4481-8E8E-F6C91BF9D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D12B6-C862-F34F-AC90-E5E065377FE0}" type="datetime1">
              <a:rPr lang="en-US" smtClean="0"/>
              <a:t>2/26/25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79BF70-4B6C-30C9-CDCF-F5B4E9080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0EFC4D-AF9A-F2FD-4C90-10DA27D32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922D-BB7F-374C-B22B-3274378DE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714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9D48F-4959-F0AE-A830-25704FD0D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7BDFF-86D3-AD2F-3942-55BA226FD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5A9737-CC3C-2097-334A-EF0BEB8C3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019218-DB81-35B9-DBA9-5BC11F07C9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C19EE1-87CA-999C-16BF-7E67295FFF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84D2E1-D5F4-72D3-AD60-8A43DE305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EA98F-ABD4-3B46-8F64-2D9ED36CABB2}" type="datetime1">
              <a:rPr lang="en-US" smtClean="0"/>
              <a:t>2/26/25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80AF12-352F-6808-746F-78D488994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B85B58-459C-E168-80F8-02FE837AD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922D-BB7F-374C-B22B-3274378DE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336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CA235-9DE2-BA50-DF21-FE1C7D41E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23344C-3425-986D-55AB-27790E4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4667-7B8F-864F-B8A3-EDCCFED77D02}" type="datetime1">
              <a:rPr lang="en-US" smtClean="0"/>
              <a:t>2/26/25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019F08-4816-6F9D-7E3E-B56A62116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A24B7E-A63F-64FB-650C-FFD78A67D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922D-BB7F-374C-B22B-3274378DE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64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F0C776-DC67-E415-4CFA-BB4C3C083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5C7B0-0025-DC42-A851-AA38BD9966DF}" type="datetime1">
              <a:rPr lang="en-US" smtClean="0"/>
              <a:t>2/26/25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0E982B-7DC7-68D6-A313-07A753965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38F33-859D-6FBE-86A8-726D5AEAE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922D-BB7F-374C-B22B-3274378DE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480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6C8F9-C601-335D-A5E3-AADD68322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C7F1B-BD86-C1DC-8E89-AC90870CA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EC4F06-5663-9A51-61D0-15DFE702B3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44720-4F4D-53DA-25DA-6CC27DF2C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0D51F-CA62-CA48-B735-F76E7F2BE8F7}" type="datetime1">
              <a:rPr lang="en-US" smtClean="0"/>
              <a:t>2/26/25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D6AFD-BF9C-09B6-8BBA-A5497C659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D3003E-A0F5-2F92-40BB-516A03538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922D-BB7F-374C-B22B-3274378DE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05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6A96-7D00-FB13-EFE1-5D8EBA88B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50D4F7-E90E-E13C-1ED0-2299F3E413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F11DD0-58AC-D418-1B9B-6034AFDCEE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919A98-FFCE-F941-FB85-52FC71898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61CCE-5CC0-894F-89D3-A08C3ACA7EFE}" type="datetime1">
              <a:rPr lang="en-US" smtClean="0"/>
              <a:t>2/26/25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F534F8-639C-6DA3-1326-5A0DDEA13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6D18BF-FC75-AFF5-F9B1-02F1E2424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922D-BB7F-374C-B22B-3274378DE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38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BB2315-76E1-B094-334C-7A14B2352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71E13D-7423-5FF1-00B4-27A0F946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64F7A-180D-83DF-95C4-C72CE9A5A1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70C118-152D-6043-83AE-71113C0724DD}" type="datetime1">
              <a:rPr lang="en-US" smtClean="0"/>
              <a:t>2/26/25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FCE4C-42D5-515E-3E9D-7A7B8DE18F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CD3D1-9B6C-ED11-93FE-F9EC7BC06A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5A922D-BB7F-374C-B22B-3274378DE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51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electronic board with yellow buttons and red buttons&#10;&#10;Description automatically generated">
            <a:extLst>
              <a:ext uri="{FF2B5EF4-FFF2-40B4-BE49-F238E27FC236}">
                <a16:creationId xmlns:a16="http://schemas.microsoft.com/office/drawing/2014/main" id="{7908715F-21A0-38B8-12A7-903300A975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47" r="3546"/>
          <a:stretch/>
        </p:blipFill>
        <p:spPr>
          <a:xfrm rot="5400000">
            <a:off x="2927387" y="673413"/>
            <a:ext cx="6337225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B15F59-0064-3FB0-F534-200FEACC5080}"/>
              </a:ext>
            </a:extLst>
          </p:cNvPr>
          <p:cNvSpPr txBox="1"/>
          <p:nvPr/>
        </p:nvSpPr>
        <p:spPr>
          <a:xfrm>
            <a:off x="4602256" y="6412118"/>
            <a:ext cx="2987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Well assembled breadboard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96E5A-03B6-8916-9A14-AB5A083EE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922D-BB7F-374C-B22B-3274378DE6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926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8E6A24E-C9B1-DAD6-B920-412147E33970}"/>
              </a:ext>
            </a:extLst>
          </p:cNvPr>
          <p:cNvGrpSpPr/>
          <p:nvPr/>
        </p:nvGrpSpPr>
        <p:grpSpPr>
          <a:xfrm>
            <a:off x="280694" y="732007"/>
            <a:ext cx="11630612" cy="5430798"/>
            <a:chOff x="280694" y="732007"/>
            <a:chExt cx="11630612" cy="5430798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1421857-C552-E46E-E571-9122EEE15114}"/>
                </a:ext>
              </a:extLst>
            </p:cNvPr>
            <p:cNvGrpSpPr/>
            <p:nvPr/>
          </p:nvGrpSpPr>
          <p:grpSpPr>
            <a:xfrm>
              <a:off x="280694" y="732007"/>
              <a:ext cx="11630612" cy="4997483"/>
              <a:chOff x="189729" y="796858"/>
              <a:chExt cx="11630612" cy="4997483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BA5D32B3-AF33-ADAC-9142-6D7E014DA0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b="14162"/>
              <a:stretch/>
            </p:blipFill>
            <p:spPr>
              <a:xfrm>
                <a:off x="2326529" y="796858"/>
                <a:ext cx="7762672" cy="4997483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D258EA-DA73-8F02-BA2D-5EDD5677D284}"/>
                  </a:ext>
                </a:extLst>
              </p:cNvPr>
              <p:cNvSpPr txBox="1"/>
              <p:nvPr/>
            </p:nvSpPr>
            <p:spPr>
              <a:xfrm>
                <a:off x="10298771" y="1286141"/>
                <a:ext cx="15215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SERIES mode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E56D80-40C5-301B-7ADD-1D971C48E2E1}"/>
                  </a:ext>
                </a:extLst>
              </p:cNvPr>
              <p:cNvSpPr txBox="1"/>
              <p:nvPr/>
            </p:nvSpPr>
            <p:spPr>
              <a:xfrm>
                <a:off x="10385558" y="1828903"/>
                <a:ext cx="14194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CH1 Voltage</a:t>
                </a:r>
              </a:p>
              <a:p>
                <a:pPr algn="ctr"/>
                <a:r>
                  <a:rPr lang="en-US" dirty="0"/>
                  <a:t>Switch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CFDF00-BBEF-4FD6-1C90-9B653066F4C3}"/>
                  </a:ext>
                </a:extLst>
              </p:cNvPr>
              <p:cNvSpPr txBox="1"/>
              <p:nvPr/>
            </p:nvSpPr>
            <p:spPr>
              <a:xfrm>
                <a:off x="10272068" y="3262892"/>
                <a:ext cx="14659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CH2 Voltage </a:t>
                </a:r>
              </a:p>
              <a:p>
                <a:pPr algn="ctr"/>
                <a:r>
                  <a:rPr lang="en-US" dirty="0"/>
                  <a:t>Switch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4A962F-F30E-F473-5ECD-2EEEFCDC2945}"/>
                  </a:ext>
                </a:extLst>
              </p:cNvPr>
              <p:cNvSpPr txBox="1"/>
              <p:nvPr/>
            </p:nvSpPr>
            <p:spPr>
              <a:xfrm>
                <a:off x="10281175" y="3940534"/>
                <a:ext cx="13837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CH1 Output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C22F0FA-1C8C-9567-F3BD-7F19D0F452F7}"/>
                  </a:ext>
                </a:extLst>
              </p:cNvPr>
              <p:cNvSpPr txBox="1"/>
              <p:nvPr/>
            </p:nvSpPr>
            <p:spPr>
              <a:xfrm>
                <a:off x="10307714" y="4434109"/>
                <a:ext cx="13837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CH2 Output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4F3DAF-F3F1-9E55-EF33-461D31108115}"/>
                  </a:ext>
                </a:extLst>
              </p:cNvPr>
              <p:cNvSpPr txBox="1"/>
              <p:nvPr/>
            </p:nvSpPr>
            <p:spPr>
              <a:xfrm>
                <a:off x="10242092" y="5425009"/>
                <a:ext cx="15174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Power Switch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14C82B-F653-D7D5-FC0B-C3ADCA2C1FF1}"/>
                  </a:ext>
                </a:extLst>
              </p:cNvPr>
              <p:cNvSpPr txBox="1"/>
              <p:nvPr/>
            </p:nvSpPr>
            <p:spPr>
              <a:xfrm>
                <a:off x="10185246" y="5004368"/>
                <a:ext cx="16107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Output Switch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C2E3A6E-0016-7FFD-9D32-7708A5B3E9C8}"/>
                  </a:ext>
                </a:extLst>
              </p:cNvPr>
              <p:cNvSpPr txBox="1"/>
              <p:nvPr/>
            </p:nvSpPr>
            <p:spPr>
              <a:xfrm>
                <a:off x="309702" y="4470702"/>
                <a:ext cx="19207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DC Current Mode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C26A05-6899-472E-201E-EE025C5E4F6C}"/>
                  </a:ext>
                </a:extLst>
              </p:cNvPr>
              <p:cNvSpPr txBox="1"/>
              <p:nvPr/>
            </p:nvSpPr>
            <p:spPr>
              <a:xfrm>
                <a:off x="332559" y="3893814"/>
                <a:ext cx="18987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DC Voltage Mode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3E9EF9-194A-EFC9-8B0E-C25116BDDD9C}"/>
                  </a:ext>
                </a:extLst>
              </p:cNvPr>
              <p:cNvSpPr txBox="1"/>
              <p:nvPr/>
            </p:nvSpPr>
            <p:spPr>
              <a:xfrm>
                <a:off x="574248" y="5080964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Ohm Mode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213D6D-5AEF-261A-4AA3-E28EA68BBA23}"/>
                  </a:ext>
                </a:extLst>
              </p:cNvPr>
              <p:cNvSpPr txBox="1"/>
              <p:nvPr/>
            </p:nvSpPr>
            <p:spPr>
              <a:xfrm>
                <a:off x="189729" y="1367084"/>
                <a:ext cx="19539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Multimeter Inputs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5C94061-EA2E-6FDB-135D-011936134488}"/>
                  </a:ext>
                </a:extLst>
              </p:cNvPr>
              <p:cNvCxnSpPr>
                <a:cxnSpLocks/>
                <a:stCxn id="5" idx="1"/>
              </p:cNvCxnSpPr>
              <p:nvPr/>
            </p:nvCxnSpPr>
            <p:spPr>
              <a:xfrm flipH="1">
                <a:off x="8054502" y="1470807"/>
                <a:ext cx="2244269" cy="1759352"/>
              </a:xfrm>
              <a:prstGeom prst="straightConnector1">
                <a:avLst/>
              </a:prstGeom>
              <a:ln w="25400">
                <a:solidFill>
                  <a:srgbClr val="00B0F0"/>
                </a:solidFill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89C1DFC4-C9FD-3CBA-B6F1-A581234C9C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74744" y="2118916"/>
                <a:ext cx="1401895" cy="1169555"/>
              </a:xfrm>
              <a:prstGeom prst="straightConnector1">
                <a:avLst/>
              </a:prstGeom>
              <a:ln w="25400">
                <a:solidFill>
                  <a:srgbClr val="00B0F0"/>
                </a:solidFill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28A2D118-3198-5BC1-4DA6-3D7450E3F787}"/>
                  </a:ext>
                </a:extLst>
              </p:cNvPr>
              <p:cNvCxnSpPr>
                <a:cxnSpLocks/>
                <a:stCxn id="7" idx="1"/>
              </p:cNvCxnSpPr>
              <p:nvPr/>
            </p:nvCxnSpPr>
            <p:spPr>
              <a:xfrm flipH="1" flipV="1">
                <a:off x="7762672" y="3413999"/>
                <a:ext cx="2509396" cy="172059"/>
              </a:xfrm>
              <a:prstGeom prst="straightConnector1">
                <a:avLst/>
              </a:prstGeom>
              <a:ln w="25400">
                <a:solidFill>
                  <a:srgbClr val="00B0F0"/>
                </a:solidFill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E39AF515-9815-BA74-7DED-262D9F5C8522}"/>
                  </a:ext>
                </a:extLst>
              </p:cNvPr>
              <p:cNvCxnSpPr>
                <a:cxnSpLocks/>
                <a:stCxn id="8" idx="1"/>
              </p:cNvCxnSpPr>
              <p:nvPr/>
            </p:nvCxnSpPr>
            <p:spPr>
              <a:xfrm flipH="1" flipV="1">
                <a:off x="8326876" y="3751914"/>
                <a:ext cx="1954299" cy="373286"/>
              </a:xfrm>
              <a:prstGeom prst="straightConnector1">
                <a:avLst/>
              </a:prstGeom>
              <a:ln w="25400">
                <a:solidFill>
                  <a:srgbClr val="00B0F0"/>
                </a:solidFill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DEE4785-B46C-5D4A-DCF3-D3187FEF7FF1}"/>
                  </a:ext>
                </a:extLst>
              </p:cNvPr>
              <p:cNvCxnSpPr>
                <a:cxnSpLocks/>
                <a:stCxn id="9" idx="1"/>
              </p:cNvCxnSpPr>
              <p:nvPr/>
            </p:nvCxnSpPr>
            <p:spPr>
              <a:xfrm flipH="1" flipV="1">
                <a:off x="7687879" y="3737601"/>
                <a:ext cx="2619835" cy="881174"/>
              </a:xfrm>
              <a:prstGeom prst="straightConnector1">
                <a:avLst/>
              </a:prstGeom>
              <a:ln w="25400">
                <a:solidFill>
                  <a:srgbClr val="00B0F0"/>
                </a:solidFill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700515A4-C598-E15A-9296-A9D6D19EFD87}"/>
                  </a:ext>
                </a:extLst>
              </p:cNvPr>
              <p:cNvCxnSpPr>
                <a:cxnSpLocks/>
                <a:stCxn id="11" idx="1"/>
              </p:cNvCxnSpPr>
              <p:nvPr/>
            </p:nvCxnSpPr>
            <p:spPr>
              <a:xfrm flipH="1" flipV="1">
                <a:off x="6763966" y="3260287"/>
                <a:ext cx="3421280" cy="1928747"/>
              </a:xfrm>
              <a:prstGeom prst="straightConnector1">
                <a:avLst/>
              </a:prstGeom>
              <a:ln w="25400">
                <a:solidFill>
                  <a:srgbClr val="00B0F0"/>
                </a:solidFill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C33EC90C-0E43-8CD2-5371-F6FB1EFF676C}"/>
                  </a:ext>
                </a:extLst>
              </p:cNvPr>
              <p:cNvCxnSpPr>
                <a:cxnSpLocks/>
                <a:stCxn id="10" idx="1"/>
              </p:cNvCxnSpPr>
              <p:nvPr/>
            </p:nvCxnSpPr>
            <p:spPr>
              <a:xfrm flipH="1" flipV="1">
                <a:off x="6712085" y="3693602"/>
                <a:ext cx="3530007" cy="1916073"/>
              </a:xfrm>
              <a:prstGeom prst="straightConnector1">
                <a:avLst/>
              </a:prstGeom>
              <a:ln w="25400">
                <a:solidFill>
                  <a:srgbClr val="00B0F0"/>
                </a:solidFill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D5BE2DDD-65D7-9BCA-2460-9E2798E338A4}"/>
                  </a:ext>
                </a:extLst>
              </p:cNvPr>
              <p:cNvCxnSpPr>
                <a:cxnSpLocks/>
                <a:stCxn id="15" idx="3"/>
              </p:cNvCxnSpPr>
              <p:nvPr/>
            </p:nvCxnSpPr>
            <p:spPr>
              <a:xfrm>
                <a:off x="2143662" y="1551750"/>
                <a:ext cx="735725" cy="1329224"/>
              </a:xfrm>
              <a:prstGeom prst="straightConnector1">
                <a:avLst/>
              </a:prstGeom>
              <a:ln w="25400">
                <a:solidFill>
                  <a:srgbClr val="00B0F0"/>
                </a:solidFill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E33689EB-E50C-4939-9ACD-4BEF61C0D9F0}"/>
                  </a:ext>
                </a:extLst>
              </p:cNvPr>
              <p:cNvCxnSpPr>
                <a:cxnSpLocks/>
                <a:stCxn id="12" idx="3"/>
              </p:cNvCxnSpPr>
              <p:nvPr/>
            </p:nvCxnSpPr>
            <p:spPr>
              <a:xfrm flipV="1">
                <a:off x="2230484" y="3413999"/>
                <a:ext cx="2133992" cy="1241369"/>
              </a:xfrm>
              <a:prstGeom prst="straightConnector1">
                <a:avLst/>
              </a:prstGeom>
              <a:ln w="25400">
                <a:solidFill>
                  <a:srgbClr val="00B0F0"/>
                </a:solidFill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FAACAF51-38F3-6F62-EB4B-F790E3FB4586}"/>
                  </a:ext>
                </a:extLst>
              </p:cNvPr>
              <p:cNvCxnSpPr>
                <a:cxnSpLocks/>
                <a:stCxn id="13" idx="3"/>
              </p:cNvCxnSpPr>
              <p:nvPr/>
            </p:nvCxnSpPr>
            <p:spPr>
              <a:xfrm flipV="1">
                <a:off x="2231284" y="3413999"/>
                <a:ext cx="1744086" cy="664481"/>
              </a:xfrm>
              <a:prstGeom prst="straightConnector1">
                <a:avLst/>
              </a:prstGeom>
              <a:ln w="25400">
                <a:solidFill>
                  <a:srgbClr val="00B0F0"/>
                </a:solidFill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E756135D-2802-BA14-908B-F998F2D227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66847" y="3357452"/>
                <a:ext cx="2938616" cy="1908178"/>
              </a:xfrm>
              <a:prstGeom prst="straightConnector1">
                <a:avLst/>
              </a:prstGeom>
              <a:ln w="25400">
                <a:solidFill>
                  <a:srgbClr val="00B0F0"/>
                </a:solidFill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B612184-672B-6B4F-A208-5EA42728CA9F}"/>
                </a:ext>
              </a:extLst>
            </p:cNvPr>
            <p:cNvSpPr txBox="1"/>
            <p:nvPr/>
          </p:nvSpPr>
          <p:spPr>
            <a:xfrm>
              <a:off x="4709616" y="5793473"/>
              <a:ext cx="3110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Power Source and Multimeter</a:t>
              </a:r>
            </a:p>
          </p:txBody>
        </p:sp>
      </p:grp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F5CF502-DC15-1E0D-0D74-7D05AE8D3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922D-BB7F-374C-B22B-3274378DE6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51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34AE3-D426-FE2C-417B-89FAC493F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702A866-A254-F2C4-B04A-105FC1FF9787}"/>
              </a:ext>
            </a:extLst>
          </p:cNvPr>
          <p:cNvGrpSpPr/>
          <p:nvPr/>
        </p:nvGrpSpPr>
        <p:grpSpPr>
          <a:xfrm>
            <a:off x="2214664" y="745592"/>
            <a:ext cx="7762672" cy="5366815"/>
            <a:chOff x="2326529" y="796858"/>
            <a:chExt cx="7762672" cy="53668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3E2BB17-72E6-1FD3-5EDA-9D7D533BF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4162"/>
            <a:stretch/>
          </p:blipFill>
          <p:spPr>
            <a:xfrm>
              <a:off x="2326529" y="796858"/>
              <a:ext cx="7762672" cy="4997483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6505AB4-0C8D-BE7C-F3E5-71C2327F51A2}"/>
                </a:ext>
              </a:extLst>
            </p:cNvPr>
            <p:cNvSpPr txBox="1"/>
            <p:nvPr/>
          </p:nvSpPr>
          <p:spPr>
            <a:xfrm>
              <a:off x="2809713" y="5794341"/>
              <a:ext cx="58921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Multimeter reading: CH1(+) – CH2(-)=(+15V) – (-15V) = 30V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1017AC5-D4FB-6C92-4EF4-A73BDE5BA873}"/>
              </a:ext>
            </a:extLst>
          </p:cNvPr>
          <p:cNvSpPr txBox="1"/>
          <p:nvPr/>
        </p:nvSpPr>
        <p:spPr>
          <a:xfrm>
            <a:off x="110141" y="0"/>
            <a:ext cx="9108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 1:  Testing the connection of power source, and multimeter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CEF82-2617-8395-B1A0-31D2023E3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922D-BB7F-374C-B22B-3274378DE6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189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975CE-1253-B71B-6ADD-90D9D1DC4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3668DCBE-9765-9286-A548-2F6B899EBFAB}"/>
              </a:ext>
            </a:extLst>
          </p:cNvPr>
          <p:cNvGrpSpPr/>
          <p:nvPr/>
        </p:nvGrpSpPr>
        <p:grpSpPr>
          <a:xfrm>
            <a:off x="2209800" y="438310"/>
            <a:ext cx="7772400" cy="6475631"/>
            <a:chOff x="2209800" y="248460"/>
            <a:chExt cx="7772400" cy="647563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C2B7DD5-A730-611D-9C1A-14195D236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248460"/>
              <a:ext cx="7772400" cy="58293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61BBAB7-040E-A9D0-2449-C9B8C4BAE8E5}"/>
                </a:ext>
              </a:extLst>
            </p:cNvPr>
            <p:cNvSpPr txBox="1"/>
            <p:nvPr/>
          </p:nvSpPr>
          <p:spPr>
            <a:xfrm>
              <a:off x="3043177" y="6077760"/>
              <a:ext cx="58569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Multimeter reading: CH1(-) – CH1(+) = (0V) – (+15V) = -15V</a:t>
              </a:r>
            </a:p>
            <a:p>
              <a:r>
                <a:rPr lang="en-US" dirty="0"/>
                <a:t>* Yellow hat is connected to the white wire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D9E183F-6543-9897-6A9C-C684414DD21B}"/>
                </a:ext>
              </a:extLst>
            </p:cNvPr>
            <p:cNvSpPr txBox="1"/>
            <p:nvPr/>
          </p:nvSpPr>
          <p:spPr>
            <a:xfrm>
              <a:off x="3634978" y="2670415"/>
              <a:ext cx="1487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CH1(+) = 15V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AA0FBC2-7D47-F35C-5EDD-57D8F4F715C9}"/>
                </a:ext>
              </a:extLst>
            </p:cNvPr>
            <p:cNvSpPr txBox="1"/>
            <p:nvPr/>
          </p:nvSpPr>
          <p:spPr>
            <a:xfrm>
              <a:off x="3626835" y="3286473"/>
              <a:ext cx="15041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CH2(-) = -15V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4299E29-CB50-72AA-5B63-46EE477C858E}"/>
                </a:ext>
              </a:extLst>
            </p:cNvPr>
            <p:cNvSpPr txBox="1"/>
            <p:nvPr/>
          </p:nvSpPr>
          <p:spPr>
            <a:xfrm>
              <a:off x="3719136" y="2978444"/>
              <a:ext cx="13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CH1(-) = 0V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E59264A-402F-EBAC-C22C-DD24E162998C}"/>
                </a:ext>
              </a:extLst>
            </p:cNvPr>
            <p:cNvCxnSpPr>
              <a:cxnSpLocks/>
            </p:cNvCxnSpPr>
            <p:nvPr/>
          </p:nvCxnSpPr>
          <p:spPr>
            <a:xfrm>
              <a:off x="5038728" y="2855081"/>
              <a:ext cx="1593494" cy="69702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A58C437-6985-4E5A-664B-7E65905889DD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 flipV="1">
              <a:off x="5038728" y="3079524"/>
              <a:ext cx="2315383" cy="83586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CFAE07-5457-153B-6E50-358832F83F09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V="1">
              <a:off x="5131029" y="3286473"/>
              <a:ext cx="1833975" cy="184666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1E4371B-B426-1336-2823-8694F72F4A18}"/>
              </a:ext>
            </a:extLst>
          </p:cNvPr>
          <p:cNvSpPr txBox="1"/>
          <p:nvPr/>
        </p:nvSpPr>
        <p:spPr>
          <a:xfrm>
            <a:off x="110141" y="0"/>
            <a:ext cx="10806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 2:  Testing the connection of power source, breadboard, and multimeter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62D68-D816-DD10-D5CA-2047FBEC5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922D-BB7F-374C-B22B-3274378DE6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522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BC254-C2FE-8B65-DBBE-619C6EDE9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D9D7EAE-347F-5EA1-5484-3EF1E6C9B8AC}"/>
              </a:ext>
            </a:extLst>
          </p:cNvPr>
          <p:cNvGrpSpPr/>
          <p:nvPr/>
        </p:nvGrpSpPr>
        <p:grpSpPr>
          <a:xfrm>
            <a:off x="2284278" y="400637"/>
            <a:ext cx="7772400" cy="6457363"/>
            <a:chOff x="2310219" y="514350"/>
            <a:chExt cx="7772400" cy="645736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629A97C-C18C-1347-0E0D-0C2FB3302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0219" y="514350"/>
              <a:ext cx="7772400" cy="5829300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BB912A9-5E1D-D2EB-7074-A82B5BBD3EEF}"/>
                </a:ext>
              </a:extLst>
            </p:cNvPr>
            <p:cNvGrpSpPr/>
            <p:nvPr/>
          </p:nvGrpSpPr>
          <p:grpSpPr>
            <a:xfrm>
              <a:off x="3062632" y="2670415"/>
              <a:ext cx="6058903" cy="4301298"/>
              <a:chOff x="3062632" y="2670415"/>
              <a:chExt cx="6058903" cy="4301298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704B9B5-C660-ACF0-C1D1-40D898BAED8D}"/>
                  </a:ext>
                </a:extLst>
              </p:cNvPr>
              <p:cNvSpPr txBox="1"/>
              <p:nvPr/>
            </p:nvSpPr>
            <p:spPr>
              <a:xfrm>
                <a:off x="3062632" y="6325382"/>
                <a:ext cx="605890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Multimeter reading: CH2(-) – CH1(+) = (-15V) – (+15V) = -30V</a:t>
                </a:r>
              </a:p>
              <a:p>
                <a:r>
                  <a:rPr lang="en-US" dirty="0"/>
                  <a:t>* Yellow hat is connected to the white wire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9E91CC-6D78-F706-6CAD-0D4FE89A3038}"/>
                  </a:ext>
                </a:extLst>
              </p:cNvPr>
              <p:cNvSpPr txBox="1"/>
              <p:nvPr/>
            </p:nvSpPr>
            <p:spPr>
              <a:xfrm>
                <a:off x="3634978" y="2670415"/>
                <a:ext cx="14879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CH1(+) = 15V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F3E761E-AE12-7B10-C19D-B13B8F0285FE}"/>
                  </a:ext>
                </a:extLst>
              </p:cNvPr>
              <p:cNvSpPr txBox="1"/>
              <p:nvPr/>
            </p:nvSpPr>
            <p:spPr>
              <a:xfrm>
                <a:off x="3626835" y="3286473"/>
                <a:ext cx="15041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CH2(-) = -15V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9C9403-18A4-0122-40EA-EF5E0A1E6970}"/>
                  </a:ext>
                </a:extLst>
              </p:cNvPr>
              <p:cNvSpPr txBox="1"/>
              <p:nvPr/>
            </p:nvSpPr>
            <p:spPr>
              <a:xfrm>
                <a:off x="3719136" y="2978444"/>
                <a:ext cx="13195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CH1(-) = 0V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A7071D35-0E4F-B73C-56E5-A7ED76AC03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8728" y="2855081"/>
                <a:ext cx="1593494" cy="69702"/>
              </a:xfrm>
              <a:prstGeom prst="straightConnector1">
                <a:avLst/>
              </a:prstGeom>
              <a:ln w="25400">
                <a:solidFill>
                  <a:srgbClr val="00B0F0"/>
                </a:solidFill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80B892B2-CE82-67A5-F361-9DB4CECC8906}"/>
                  </a:ext>
                </a:extLst>
              </p:cNvPr>
              <p:cNvCxnSpPr>
                <a:cxnSpLocks/>
                <a:stCxn id="20" idx="3"/>
              </p:cNvCxnSpPr>
              <p:nvPr/>
            </p:nvCxnSpPr>
            <p:spPr>
              <a:xfrm flipV="1">
                <a:off x="5038728" y="3079524"/>
                <a:ext cx="2315383" cy="83586"/>
              </a:xfrm>
              <a:prstGeom prst="straightConnector1">
                <a:avLst/>
              </a:prstGeom>
              <a:ln w="25400">
                <a:solidFill>
                  <a:srgbClr val="00B0F0"/>
                </a:solidFill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92871708-389D-792E-333A-DE718B74B367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 flipV="1">
                <a:off x="5131029" y="3286473"/>
                <a:ext cx="1833975" cy="184666"/>
              </a:xfrm>
              <a:prstGeom prst="straightConnector1">
                <a:avLst/>
              </a:prstGeom>
              <a:ln w="25400">
                <a:solidFill>
                  <a:srgbClr val="00B0F0"/>
                </a:solidFill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DA77640-6496-5CC0-3207-60054FFF98AF}"/>
              </a:ext>
            </a:extLst>
          </p:cNvPr>
          <p:cNvSpPr txBox="1"/>
          <p:nvPr/>
        </p:nvSpPr>
        <p:spPr>
          <a:xfrm>
            <a:off x="110141" y="0"/>
            <a:ext cx="10931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 3:  Testing the connection of power source, breadboard, and multimeter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82F6F-D491-158F-892D-39744E34A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922D-BB7F-374C-B22B-3274378DE6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429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D5409-18D3-0011-195B-6DA22D969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1F5413D6-174F-E775-50E2-C4B7ACF933A5}"/>
              </a:ext>
            </a:extLst>
          </p:cNvPr>
          <p:cNvGrpSpPr/>
          <p:nvPr/>
        </p:nvGrpSpPr>
        <p:grpSpPr>
          <a:xfrm>
            <a:off x="1519946" y="421534"/>
            <a:ext cx="8925126" cy="5538282"/>
            <a:chOff x="1506976" y="168615"/>
            <a:chExt cx="8925126" cy="553828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F016D07-B922-D9BF-44CA-F861178F6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2612" r="30976" b="42184"/>
            <a:stretch/>
          </p:blipFill>
          <p:spPr>
            <a:xfrm>
              <a:off x="6618050" y="168615"/>
              <a:ext cx="3607340" cy="337022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A01AD0B-F8FE-D1A9-37AD-D454BA94E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9486"/>
            <a:stretch/>
          </p:blipFill>
          <p:spPr>
            <a:xfrm rot="5400000">
              <a:off x="1032347" y="643244"/>
              <a:ext cx="5538281" cy="458902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671B376-290D-161A-67F4-07DCEEAC8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11338" y="3759339"/>
              <a:ext cx="4020764" cy="194755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505E4C-6624-032E-0CE0-0DE7F67C59D4}"/>
                </a:ext>
              </a:extLst>
            </p:cNvPr>
            <p:cNvSpPr/>
            <p:nvPr/>
          </p:nvSpPr>
          <p:spPr>
            <a:xfrm>
              <a:off x="6618050" y="168615"/>
              <a:ext cx="3607340" cy="3370229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53A2A71-C4FE-F078-FBFB-89451A0896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5710" y="168615"/>
              <a:ext cx="1702340" cy="4831403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3B92198-6C14-ADFB-1CB1-B38D9B64F497}"/>
                </a:ext>
              </a:extLst>
            </p:cNvPr>
            <p:cNvSpPr/>
            <p:nvPr/>
          </p:nvSpPr>
          <p:spPr>
            <a:xfrm>
              <a:off x="4915710" y="5000018"/>
              <a:ext cx="901430" cy="609806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C678EB1-46A0-45F0-B432-1F450032B8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17140" y="3538844"/>
              <a:ext cx="800910" cy="1461174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2D7F264-82C9-FF76-4F46-AD23A6F888DD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>
              <a:off x="8125375" y="1060155"/>
              <a:ext cx="687885" cy="1678993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067973-A2A7-0F50-8E20-A76BFB568FDA}"/>
                </a:ext>
              </a:extLst>
            </p:cNvPr>
            <p:cNvSpPr txBox="1"/>
            <p:nvPr/>
          </p:nvSpPr>
          <p:spPr>
            <a:xfrm>
              <a:off x="7702534" y="690823"/>
              <a:ext cx="8456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Lead 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A9559C3-8E42-AA15-010B-A5A842BA68FA}"/>
                </a:ext>
              </a:extLst>
            </p:cNvPr>
            <p:cNvSpPr txBox="1"/>
            <p:nvPr/>
          </p:nvSpPr>
          <p:spPr>
            <a:xfrm>
              <a:off x="8548215" y="690823"/>
              <a:ext cx="8456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Lead 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6267BE7-15F3-9DA0-1872-F0FBA32F44C9}"/>
                </a:ext>
              </a:extLst>
            </p:cNvPr>
            <p:cNvSpPr txBox="1"/>
            <p:nvPr/>
          </p:nvSpPr>
          <p:spPr>
            <a:xfrm>
              <a:off x="9379709" y="690823"/>
              <a:ext cx="8456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Lead 3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8C68E-3ADE-5517-A80D-E4C3DD87EB23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8971056" y="1060155"/>
              <a:ext cx="127548" cy="174944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BD1F3B6-DCD6-49D3-5177-7BE79B63A9A4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9393896" y="1060155"/>
              <a:ext cx="408654" cy="1899488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BEE4349-98BF-8CC8-2F46-062A68140EF4}"/>
              </a:ext>
            </a:extLst>
          </p:cNvPr>
          <p:cNvSpPr txBox="1"/>
          <p:nvPr/>
        </p:nvSpPr>
        <p:spPr>
          <a:xfrm>
            <a:off x="153161" y="5959816"/>
            <a:ext cx="93474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lead 1 and 3 are connected to circuit, potentiometer is always connected with full 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lead 1 (or 3) and 2 are connected, potentiometer is connected with varying resistance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70698D-3703-611A-64C2-5D1F43928C96}"/>
              </a:ext>
            </a:extLst>
          </p:cNvPr>
          <p:cNvSpPr txBox="1"/>
          <p:nvPr/>
        </p:nvSpPr>
        <p:spPr>
          <a:xfrm>
            <a:off x="110141" y="0"/>
            <a:ext cx="7636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 4:  Measuring the resistance of a potentiometer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CDC621-2DF7-FD51-773D-4B737809D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922D-BB7F-374C-B22B-3274378DE6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331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229</Words>
  <Application>Microsoft Macintosh PowerPoint</Application>
  <PresentationFormat>Widescreen</PresentationFormat>
  <Paragraphs>42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Xinlei Zhang</dc:creator>
  <cp:lastModifiedBy>Xinlei Zhang</cp:lastModifiedBy>
  <cp:revision>9</cp:revision>
  <dcterms:created xsi:type="dcterms:W3CDTF">2025-02-26T20:45:23Z</dcterms:created>
  <dcterms:modified xsi:type="dcterms:W3CDTF">2025-02-26T21:46:20Z</dcterms:modified>
</cp:coreProperties>
</file>